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301" r:id="rId8"/>
    <p:sldId id="302" r:id="rId9"/>
    <p:sldId id="282" r:id="rId10"/>
    <p:sldId id="281" r:id="rId11"/>
    <p:sldId id="308" r:id="rId12"/>
    <p:sldId id="272" r:id="rId13"/>
    <p:sldId id="280" r:id="rId14"/>
    <p:sldId id="304" r:id="rId15"/>
    <p:sldId id="287" r:id="rId16"/>
    <p:sldId id="289" r:id="rId17"/>
    <p:sldId id="291" r:id="rId18"/>
    <p:sldId id="309" r:id="rId19"/>
    <p:sldId id="310" r:id="rId20"/>
    <p:sldId id="305" r:id="rId21"/>
    <p:sldId id="311" r:id="rId22"/>
    <p:sldId id="313" r:id="rId23"/>
    <p:sldId id="284" r:id="rId24"/>
    <p:sldId id="307" r:id="rId25"/>
    <p:sldId id="267" r:id="rId26"/>
    <p:sldId id="276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1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50"/>
    <a:srgbClr val="47D1CB"/>
    <a:srgbClr val="4AF351"/>
    <a:srgbClr val="C97FE8"/>
    <a:srgbClr val="FEB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0"/>
    <p:restoredTop sz="94636"/>
  </p:normalViewPr>
  <p:slideViewPr>
    <p:cSldViewPr snapToGrid="0" snapToObjects="1">
      <p:cViewPr varScale="1">
        <p:scale>
          <a:sx n="79" d="100"/>
          <a:sy n="79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21:30:50.024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5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4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5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tiff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iff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sv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3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night, dark&#10;&#10;Description automatically generated">
            <a:extLst>
              <a:ext uri="{FF2B5EF4-FFF2-40B4-BE49-F238E27FC236}">
                <a16:creationId xmlns:a16="http://schemas.microsoft.com/office/drawing/2014/main" id="{4253A6A5-BA57-6647-B9D1-53F4B3794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80" b="9520"/>
          <a:stretch/>
        </p:blipFill>
        <p:spPr>
          <a:xfrm>
            <a:off x="20" y="35626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4A7CD-A203-704E-A709-EDC0E9B1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Women Tech Women Yes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Summer Gala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5C46C-F965-3F49-87FA-E54A66766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Street Team Placement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D91E3-88FE-EF49-B754-FD29C2C9805F}"/>
              </a:ext>
            </a:extLst>
          </p:cNvPr>
          <p:cNvSpPr txBox="1"/>
          <p:nvPr/>
        </p:nvSpPr>
        <p:spPr>
          <a:xfrm>
            <a:off x="8907582" y="5482029"/>
            <a:ext cx="1760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Chuck Cao</a:t>
            </a:r>
          </a:p>
          <a:p>
            <a:r>
              <a:rPr lang="en-US" dirty="0"/>
              <a:t>Chris Chan</a:t>
            </a:r>
          </a:p>
          <a:p>
            <a:r>
              <a:rPr lang="en-US" dirty="0"/>
              <a:t>Humza Khan</a:t>
            </a:r>
          </a:p>
          <a:p>
            <a:r>
              <a:rPr lang="en-US" dirty="0"/>
              <a:t>Joshua Mailman </a:t>
            </a:r>
          </a:p>
        </p:txBody>
      </p:sp>
    </p:spTree>
    <p:extLst>
      <p:ext uri="{BB962C8B-B14F-4D97-AF65-F5344CB8AC3E}">
        <p14:creationId xmlns:p14="http://schemas.microsoft.com/office/powerpoint/2010/main" val="158743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2FCF-3078-4C4E-B2F0-4B764254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Show me the Money!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06F6D-21D4-C543-AA61-DB5CB04E35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E61B9-C2FD-E745-B0E8-B64E0812BAE3}"/>
              </a:ext>
            </a:extLst>
          </p:cNvPr>
          <p:cNvSpPr txBox="1"/>
          <p:nvPr/>
        </p:nvSpPr>
        <p:spPr>
          <a:xfrm>
            <a:off x="3085108" y="318095"/>
            <a:ext cx="698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pic>
        <p:nvPicPr>
          <p:cNvPr id="4098" name="Picture 2" descr="Charging Bull - Wikipedia">
            <a:extLst>
              <a:ext uri="{FF2B5EF4-FFF2-40B4-BE49-F238E27FC236}">
                <a16:creationId xmlns:a16="http://schemas.microsoft.com/office/drawing/2014/main" id="{9CA3B52D-60D3-1749-AA16-0424015D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528762"/>
            <a:ext cx="4559300" cy="42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2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A78A-A454-014B-8D9A-55868CD6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3" y="1313992"/>
            <a:ext cx="4889572" cy="889814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Median Household Income</a:t>
            </a:r>
            <a:br>
              <a:rPr lang="en-US" sz="3600" dirty="0"/>
            </a:br>
            <a:r>
              <a:rPr lang="en-US" sz="3600" dirty="0"/>
              <a:t>by Subway Station: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200" b="1" dirty="0"/>
              <a:t>10,000 Foot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8F8A63-560C-EA4D-A4EF-194B024C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466"/>
          <a:stretch/>
        </p:blipFill>
        <p:spPr>
          <a:xfrm>
            <a:off x="4654296" y="0"/>
            <a:ext cx="753770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041DAB-B3A0-A940-AF87-F5791F21FDC4}"/>
              </a:ext>
            </a:extLst>
          </p:cNvPr>
          <p:cNvSpPr txBox="1">
            <a:spLocks/>
          </p:cNvSpPr>
          <p:nvPr/>
        </p:nvSpPr>
        <p:spPr>
          <a:xfrm>
            <a:off x="178675" y="1342796"/>
            <a:ext cx="4475621" cy="456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232956-83DA-2740-BF61-CFD81625112B}"/>
              </a:ext>
            </a:extLst>
          </p:cNvPr>
          <p:cNvSpPr txBox="1">
            <a:spLocks/>
          </p:cNvSpPr>
          <p:nvPr/>
        </p:nvSpPr>
        <p:spPr>
          <a:xfrm>
            <a:off x="177363" y="2232610"/>
            <a:ext cx="4617867" cy="4437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Where are the highest reported median HH incomes in NYC?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stations have the most turnstile traffic?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we narrow our target area further?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641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C712D-F5BE-7E47-8937-9BDA6387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06" y="911160"/>
            <a:ext cx="3430189" cy="54622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98AA070-BD94-1E46-BEF5-BE6BD071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911160"/>
            <a:ext cx="6055257" cy="546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FFB2AB9-15DB-4C19-BC46-FD8307034CA5}"/>
              </a:ext>
            </a:extLst>
          </p:cNvPr>
          <p:cNvSpPr/>
          <p:nvPr/>
        </p:nvSpPr>
        <p:spPr>
          <a:xfrm>
            <a:off x="5478120" y="4536720"/>
            <a:ext cx="1097280" cy="109728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023B4-38BE-4A06-95A3-35A12665B62E}"/>
              </a:ext>
            </a:extLst>
          </p:cNvPr>
          <p:cNvSpPr/>
          <p:nvPr/>
        </p:nvSpPr>
        <p:spPr>
          <a:xfrm>
            <a:off x="1810080" y="4676400"/>
            <a:ext cx="1463040" cy="14630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02C7FAA3-459D-4286-A2AB-61499280A193}"/>
              </a:ext>
            </a:extLst>
          </p:cNvPr>
          <p:cNvSpPr/>
          <p:nvPr/>
        </p:nvSpPr>
        <p:spPr>
          <a:xfrm>
            <a:off x="2793600" y="5112180"/>
            <a:ext cx="329184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8345A5B-B422-4180-A01D-56C8A2090505}"/>
              </a:ext>
            </a:extLst>
          </p:cNvPr>
          <p:cNvSpPr/>
          <p:nvPr/>
        </p:nvSpPr>
        <p:spPr>
          <a:xfrm>
            <a:off x="2011431" y="2111760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69DA42-F24E-42B3-B020-8F70894E3D3E}"/>
              </a:ext>
            </a:extLst>
          </p:cNvPr>
          <p:cNvSpPr/>
          <p:nvPr/>
        </p:nvSpPr>
        <p:spPr>
          <a:xfrm>
            <a:off x="3787920" y="911160"/>
            <a:ext cx="731520" cy="73152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3DD8A0-B293-4314-8D72-BDED80190C9D}"/>
              </a:ext>
            </a:extLst>
          </p:cNvPr>
          <p:cNvSpPr/>
          <p:nvPr/>
        </p:nvSpPr>
        <p:spPr>
          <a:xfrm>
            <a:off x="3585308" y="2198506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1DC454-D4BD-B84D-9B05-B990B211F19E}"/>
              </a:ext>
            </a:extLst>
          </p:cNvPr>
          <p:cNvSpPr txBox="1"/>
          <p:nvPr/>
        </p:nvSpPr>
        <p:spPr>
          <a:xfrm>
            <a:off x="1160714" y="318095"/>
            <a:ext cx="102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Top 10 Subway Stations by Household Income: 5,000 Foot Overview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5574DC-B968-4A72-BBCE-4E9FACE87D4C}"/>
              </a:ext>
            </a:extLst>
          </p:cNvPr>
          <p:cNvSpPr/>
          <p:nvPr/>
        </p:nvSpPr>
        <p:spPr>
          <a:xfrm>
            <a:off x="7714244" y="1810045"/>
            <a:ext cx="365760" cy="36576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9F76F727-C3FF-4F3B-AECF-10D84F3A661F}"/>
              </a:ext>
            </a:extLst>
          </p:cNvPr>
          <p:cNvSpPr/>
          <p:nvPr/>
        </p:nvSpPr>
        <p:spPr>
          <a:xfrm>
            <a:off x="8660917" y="1093319"/>
            <a:ext cx="502163" cy="461513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2F4CFF1-C48D-49F0-B3C2-79ED7812FCB6}"/>
              </a:ext>
            </a:extLst>
          </p:cNvPr>
          <p:cNvSpPr/>
          <p:nvPr/>
        </p:nvSpPr>
        <p:spPr>
          <a:xfrm>
            <a:off x="8112276" y="2925802"/>
            <a:ext cx="685043" cy="44537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D8DAC9-357B-4789-9CE8-6FBA2CD6B834}"/>
              </a:ext>
            </a:extLst>
          </p:cNvPr>
          <p:cNvSpPr/>
          <p:nvPr/>
        </p:nvSpPr>
        <p:spPr>
          <a:xfrm>
            <a:off x="8903160" y="2111760"/>
            <a:ext cx="365760" cy="36576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72CFD29-BD9D-4F23-9762-BBCFFA11589C}"/>
              </a:ext>
            </a:extLst>
          </p:cNvPr>
          <p:cNvSpPr/>
          <p:nvPr/>
        </p:nvSpPr>
        <p:spPr>
          <a:xfrm>
            <a:off x="9502560" y="3353040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E595AC-8C26-4648-8360-3B4795BAC25B}"/>
              </a:ext>
            </a:extLst>
          </p:cNvPr>
          <p:cNvCxnSpPr/>
          <p:nvPr/>
        </p:nvCxnSpPr>
        <p:spPr>
          <a:xfrm>
            <a:off x="4226011" y="1285103"/>
            <a:ext cx="443490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EBB261-801F-2D48-98C5-38E8A6E21B62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285751" y="1992925"/>
            <a:ext cx="5428493" cy="42196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9E3D005-CA09-7149-9DA2-14FEDD581B93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859628" y="2294640"/>
            <a:ext cx="5043532" cy="2211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F018ED-8D49-E24C-A2C8-007DB62F1198}"/>
              </a:ext>
            </a:extLst>
          </p:cNvPr>
          <p:cNvCxnSpPr>
            <a:cxnSpLocks/>
          </p:cNvCxnSpPr>
          <p:nvPr/>
        </p:nvCxnSpPr>
        <p:spPr>
          <a:xfrm>
            <a:off x="3840638" y="1888596"/>
            <a:ext cx="4524886" cy="12366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1AB00A4-E74E-F74B-B0AA-0E18EA97B8F7}"/>
              </a:ext>
            </a:extLst>
          </p:cNvPr>
          <p:cNvCxnSpPr>
            <a:endCxn id="28" idx="2"/>
          </p:cNvCxnSpPr>
          <p:nvPr/>
        </p:nvCxnSpPr>
        <p:spPr>
          <a:xfrm flipV="1">
            <a:off x="4519440" y="3627360"/>
            <a:ext cx="4983120" cy="1699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013DA5D-A4F8-034C-A652-64B738FD07B4}"/>
              </a:ext>
            </a:extLst>
          </p:cNvPr>
          <p:cNvSpPr/>
          <p:nvPr/>
        </p:nvSpPr>
        <p:spPr>
          <a:xfrm>
            <a:off x="3566318" y="1554833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6E7168C-AE88-C54D-94C6-A4C2930F5213}"/>
              </a:ext>
            </a:extLst>
          </p:cNvPr>
          <p:cNvSpPr/>
          <p:nvPr/>
        </p:nvSpPr>
        <p:spPr>
          <a:xfrm>
            <a:off x="7348484" y="5407920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DC89258-AB8D-424E-B6BA-208B2777F9A6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3273120" y="5407920"/>
            <a:ext cx="4350470" cy="3407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1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5EDC-DADE-B34E-9002-6BA02BEC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World Trade Center Station</a:t>
            </a:r>
            <a:br>
              <a:rPr lang="en-US" sz="4000" b="1" dirty="0"/>
            </a:br>
            <a:r>
              <a:rPr lang="en-US" sz="3200" b="1" dirty="0"/>
              <a:t>Highest Median Household Income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33D42549-67D5-7349-AB90-DDFB60BA3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3537" y="1690688"/>
            <a:ext cx="4440804" cy="4057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91F74-EE35-7545-A649-243AE1DF0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4" y="1690688"/>
            <a:ext cx="4226011" cy="405789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9A3886-FFD5-B348-BE1C-8EEB610173B4}"/>
              </a:ext>
            </a:extLst>
          </p:cNvPr>
          <p:cNvCxnSpPr/>
          <p:nvPr/>
        </p:nvCxnSpPr>
        <p:spPr>
          <a:xfrm flipH="1">
            <a:off x="10873946" y="1890584"/>
            <a:ext cx="815546" cy="407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3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91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46247E-BD53-D741-8964-A594F84AB1FD}"/>
              </a:ext>
            </a:extLst>
          </p:cNvPr>
          <p:cNvSpPr txBox="1">
            <a:spLocks/>
          </p:cNvSpPr>
          <p:nvPr/>
        </p:nvSpPr>
        <p:spPr>
          <a:xfrm>
            <a:off x="4833257" y="3402920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NYC’s tech hub</a:t>
            </a:r>
          </a:p>
        </p:txBody>
      </p:sp>
    </p:spTree>
    <p:extLst>
      <p:ext uri="{BB962C8B-B14F-4D97-AF65-F5344CB8AC3E}">
        <p14:creationId xmlns:p14="http://schemas.microsoft.com/office/powerpoint/2010/main" val="341130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2C99C-E5D6-CF40-B076-6EFDB337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81" y="208302"/>
            <a:ext cx="6092476" cy="310035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4556D-8E5F-CE42-BC07-09F4C805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90" y="174174"/>
            <a:ext cx="3875314" cy="1325563"/>
          </a:xfrm>
        </p:spPr>
        <p:txBody>
          <a:bodyPr anchor="t" anchorCtr="0">
            <a:normAutofit/>
          </a:bodyPr>
          <a:lstStyle/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29685CE-DAE2-BF4E-8A85-65D162FD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25" y="3488838"/>
            <a:ext cx="6092190" cy="3177540"/>
          </a:xfrm>
          <a:prstGeom prst="rect">
            <a:avLst/>
          </a:prstGeom>
        </p:spPr>
      </p:pic>
      <p:pic>
        <p:nvPicPr>
          <p:cNvPr id="6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990D771-C538-6A43-9ECB-ED1CF4FD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66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46E7E0-670B-C84C-B43B-3EE6FBE1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96" y="217717"/>
            <a:ext cx="6103620" cy="31648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F350C6-B167-534B-944C-5E20709D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715" y="3276604"/>
            <a:ext cx="7249885" cy="36249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F6C7A6-4009-734D-843A-F9CD4C0D4785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A729FEA6-8E1A-AE4B-B02D-C2DAAFC7A1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77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8813C1-CADB-0D43-8BD4-C73D7365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20" y="0"/>
            <a:ext cx="7168896" cy="35844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421D08-E671-1744-A134-49B7021F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75" y="3309257"/>
            <a:ext cx="7168896" cy="3584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27ACCA-87F0-5746-B444-56467A9A484A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6D3018D-1583-914C-A057-331BB4EF5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3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BEA258-A572-3544-8780-6CC79031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114" y="-21771"/>
            <a:ext cx="7249885" cy="3624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017C6-D280-5044-972B-11CD8A48B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1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0A32FD-DB8F-964E-B588-A8D25139C410}"/>
              </a:ext>
            </a:extLst>
          </p:cNvPr>
          <p:cNvSpPr txBox="1">
            <a:spLocks/>
          </p:cNvSpPr>
          <p:nvPr/>
        </p:nvSpPr>
        <p:spPr>
          <a:xfrm>
            <a:off x="522515" y="157846"/>
            <a:ext cx="4572000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Recommendation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F78C7DD6-15FB-BE4F-97ED-BD45B92E22C1}"/>
              </a:ext>
            </a:extLst>
          </p:cNvPr>
          <p:cNvSpPr/>
          <p:nvPr/>
        </p:nvSpPr>
        <p:spPr>
          <a:xfrm rot="8110720">
            <a:off x="611615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01F9625-D74F-5049-AAAE-B94DCF63E443}"/>
              </a:ext>
            </a:extLst>
          </p:cNvPr>
          <p:cNvSpPr/>
          <p:nvPr/>
        </p:nvSpPr>
        <p:spPr>
          <a:xfrm rot="8110720">
            <a:off x="684481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0B69FF67-DE11-E84E-871B-F5A6B22BDED8}"/>
              </a:ext>
            </a:extLst>
          </p:cNvPr>
          <p:cNvSpPr/>
          <p:nvPr/>
        </p:nvSpPr>
        <p:spPr>
          <a:xfrm rot="8110720">
            <a:off x="7630627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11DA3-CE77-9A49-99BF-DFC9C6289EDE}"/>
              </a:ext>
            </a:extLst>
          </p:cNvPr>
          <p:cNvSpPr txBox="1"/>
          <p:nvPr/>
        </p:nvSpPr>
        <p:spPr>
          <a:xfrm>
            <a:off x="5763258" y="2778996"/>
            <a:ext cx="5689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Monday, Tuesday, Wednesday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8735D-F11A-DC42-BA92-A032F08DFD97}"/>
              </a:ext>
            </a:extLst>
          </p:cNvPr>
          <p:cNvSpPr txBox="1"/>
          <p:nvPr/>
        </p:nvSpPr>
        <p:spPr>
          <a:xfrm>
            <a:off x="5734373" y="1393285"/>
            <a:ext cx="617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Flatiron, 23rd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Broadway and 5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2FBF1-76FA-DB40-BEB9-1E236470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  <a:p>
            <a:r>
              <a:rPr lang="en-US" dirty="0">
                <a:solidFill>
                  <a:schemeClr val="bg1"/>
                </a:solidFill>
              </a:rPr>
              <a:t>What We Did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5613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F9A9EB6-50A1-624E-9AA7-0AADEB02D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3466"/>
          <a:stretch/>
        </p:blipFill>
        <p:spPr>
          <a:xfrm>
            <a:off x="6215743" y="1583810"/>
            <a:ext cx="5535873" cy="50366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A03432-19F9-E342-B2CD-AEB9CAC53C4D}"/>
              </a:ext>
            </a:extLst>
          </p:cNvPr>
          <p:cNvSpPr txBox="1">
            <a:spLocks/>
          </p:cNvSpPr>
          <p:nvPr/>
        </p:nvSpPr>
        <p:spPr>
          <a:xfrm>
            <a:off x="544282" y="1529446"/>
            <a:ext cx="5203375" cy="23241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Pursuing a </a:t>
            </a:r>
            <a:r>
              <a:rPr lang="en-US" sz="2300" b="1" dirty="0"/>
              <a:t>second recommendation</a:t>
            </a:r>
            <a:r>
              <a:rPr lang="en-US" sz="2300" dirty="0"/>
              <a:t>, </a:t>
            </a:r>
          </a:p>
          <a:p>
            <a:r>
              <a:rPr lang="en-US" sz="2300" dirty="0"/>
              <a:t>by focusing on </a:t>
            </a:r>
            <a:r>
              <a:rPr lang="en-US" sz="2300" b="1" dirty="0"/>
              <a:t>high-income neighborhoods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30F359-13DA-B642-9AAC-001FE1CD85F9}"/>
              </a:ext>
            </a:extLst>
          </p:cNvPr>
          <p:cNvSpPr txBox="1">
            <a:spLocks/>
          </p:cNvSpPr>
          <p:nvPr/>
        </p:nvSpPr>
        <p:spPr>
          <a:xfrm>
            <a:off x="522514" y="201388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Location, Location, Location</a:t>
            </a:r>
          </a:p>
        </p:txBody>
      </p:sp>
    </p:spTree>
    <p:extLst>
      <p:ext uri="{BB962C8B-B14F-4D97-AF65-F5344CB8AC3E}">
        <p14:creationId xmlns:p14="http://schemas.microsoft.com/office/powerpoint/2010/main" val="113364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36EF61-7F5E-B743-95B3-E2B15E94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337" y="0"/>
            <a:ext cx="7206344" cy="360317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659FBFD-C08F-F148-A959-85E3C782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44" y="3393283"/>
            <a:ext cx="5923304" cy="3051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EF284-3E4A-BD41-A44F-B240ABEC9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08" y="3641271"/>
            <a:ext cx="1349713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D0C88-E36E-FC47-A21D-51866AFFD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22" y="501650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60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BCAC18-2936-B543-A822-65F5C837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32506C-99AF-E148-B9A0-90E3036C8780}"/>
              </a:ext>
            </a:extLst>
          </p:cNvPr>
          <p:cNvSpPr/>
          <p:nvPr/>
        </p:nvSpPr>
        <p:spPr>
          <a:xfrm>
            <a:off x="266700" y="1447800"/>
            <a:ext cx="3429000" cy="110490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5876F1-7D13-9D40-B3E5-F1C698757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-3048000"/>
            <a:ext cx="12192000" cy="304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0D9892-108E-4F4A-A9E9-DAF0384DF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7043" y="11723"/>
            <a:ext cx="7206342" cy="36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C79656B-D2DA-574D-972A-23D0966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603535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72591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47362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29277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5571750" y="2793805"/>
            <a:ext cx="6124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Monday through Thursday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BEDEC-DEB6-9840-B251-8FE7E020CEFD}"/>
              </a:ext>
            </a:extLst>
          </p:cNvPr>
          <p:cNvSpPr txBox="1"/>
          <p:nvPr/>
        </p:nvSpPr>
        <p:spPr>
          <a:xfrm>
            <a:off x="5852553" y="1548268"/>
            <a:ext cx="478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Lincoln Center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21FEFA-F771-ED46-8DFF-5A227BF7974E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79935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47D1CB"/>
                </a:solidFill>
              </a:rPr>
              <a:t>The subway stop: 66</a:t>
            </a:r>
            <a:r>
              <a:rPr lang="en-US" sz="1800" baseline="30000" dirty="0">
                <a:solidFill>
                  <a:srgbClr val="47D1CB"/>
                </a:solidFill>
              </a:rPr>
              <a:t>th</a:t>
            </a:r>
            <a:r>
              <a:rPr lang="en-US" sz="1800" dirty="0">
                <a:solidFill>
                  <a:srgbClr val="47D1CB"/>
                </a:solidFill>
              </a:rPr>
              <a:t> Street and Broadway, Lincoln Center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86A4C85-E780-354E-A4FB-A4D17F84029A}"/>
              </a:ext>
            </a:extLst>
          </p:cNvPr>
          <p:cNvSpPr txBox="1">
            <a:spLocks/>
          </p:cNvSpPr>
          <p:nvPr/>
        </p:nvSpPr>
        <p:spPr>
          <a:xfrm>
            <a:off x="522514" y="157846"/>
            <a:ext cx="52305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Second Recommendation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CA3DD-CC15-B34F-A7DF-2CB79987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2" grpId="0" animBg="1"/>
      <p:bldP spid="12" grpId="1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1"/>
            <a:ext cx="10863943" cy="877330"/>
          </a:xfrm>
        </p:spPr>
        <p:txBody>
          <a:bodyPr/>
          <a:lstStyle/>
          <a:p>
            <a:r>
              <a:rPr lang="en-US" b="1" cap="small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CEFED-4A66-8541-80D1-327D26EE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38" y="3323725"/>
            <a:ext cx="6720840" cy="33604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574960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47826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26407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04512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3564254" y="3485664"/>
            <a:ext cx="16744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 through Thursday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FB14-B3B1-8341-86BC-5EF691AE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6" y="4589090"/>
            <a:ext cx="2353324" cy="1769554"/>
          </a:xfrm>
          <a:prstGeom prst="rect">
            <a:avLst/>
          </a:prstGeom>
        </p:spPr>
      </p:pic>
      <p:pic>
        <p:nvPicPr>
          <p:cNvPr id="11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2A8887BC-685F-344B-A383-07DD74E6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842" y="1295400"/>
            <a:ext cx="1355852" cy="24104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E17932-6B40-5C46-A104-0A77482D7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977" y="84626"/>
            <a:ext cx="6722343" cy="3361172"/>
          </a:xfrm>
          <a:prstGeom prst="rect">
            <a:avLst/>
          </a:prstGeom>
        </p:spPr>
      </p:pic>
      <p:sp>
        <p:nvSpPr>
          <p:cNvPr id="18" name="Up Arrow 17">
            <a:extLst>
              <a:ext uri="{FF2B5EF4-FFF2-40B4-BE49-F238E27FC236}">
                <a16:creationId xmlns:a16="http://schemas.microsoft.com/office/drawing/2014/main" id="{C0EAE28E-9450-9F49-A725-82F4F1086932}"/>
              </a:ext>
            </a:extLst>
          </p:cNvPr>
          <p:cNvSpPr/>
          <p:nvPr/>
        </p:nvSpPr>
        <p:spPr>
          <a:xfrm rot="8110720">
            <a:off x="594389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6C1F2FF8-173A-4846-9235-98DB8EC58215}"/>
              </a:ext>
            </a:extLst>
          </p:cNvPr>
          <p:cNvSpPr/>
          <p:nvPr/>
        </p:nvSpPr>
        <p:spPr>
          <a:xfrm rot="8110720">
            <a:off x="661540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F4D6599-8DD6-B54E-9709-18F4BD46AB59}"/>
              </a:ext>
            </a:extLst>
          </p:cNvPr>
          <p:cNvSpPr/>
          <p:nvPr/>
        </p:nvSpPr>
        <p:spPr>
          <a:xfrm rot="8110720">
            <a:off x="7363120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7CD17-6A48-4149-8EF7-72D4BA4FAADC}"/>
              </a:ext>
            </a:extLst>
          </p:cNvPr>
          <p:cNvSpPr txBox="1"/>
          <p:nvPr/>
        </p:nvSpPr>
        <p:spPr>
          <a:xfrm>
            <a:off x="3449954" y="219828"/>
            <a:ext cx="17887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Tuesday, Wednesday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460420-135E-5443-AC94-ECE2C3C2DEFB}"/>
              </a:ext>
            </a:extLst>
          </p:cNvPr>
          <p:cNvSpPr txBox="1">
            <a:spLocks/>
          </p:cNvSpPr>
          <p:nvPr/>
        </p:nvSpPr>
        <p:spPr>
          <a:xfrm>
            <a:off x="446315" y="729346"/>
            <a:ext cx="2125436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150"/>
                </a:solidFill>
              </a:rPr>
              <a:t>Flatiron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D6AC211-9228-F04C-8BF7-4745783224CB}"/>
              </a:ext>
            </a:extLst>
          </p:cNvPr>
          <p:cNvSpPr txBox="1">
            <a:spLocks/>
          </p:cNvSpPr>
          <p:nvPr/>
        </p:nvSpPr>
        <p:spPr>
          <a:xfrm>
            <a:off x="446314" y="3962400"/>
            <a:ext cx="31350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7D1CB"/>
                </a:solidFill>
              </a:rPr>
              <a:t>Lincoln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FAB7-00E8-DA45-899B-EA1FC13A2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328" y="582386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5BFB2-D312-4C48-80F7-A7CBAFCF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APPENDIX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478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A5A-3A6F-EB46-8E60-08F911DF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72" y="1113693"/>
            <a:ext cx="11539056" cy="5071818"/>
          </a:xfrm>
        </p:spPr>
      </p:pic>
    </p:spTree>
    <p:extLst>
      <p:ext uri="{BB962C8B-B14F-4D97-AF65-F5344CB8AC3E}">
        <p14:creationId xmlns:p14="http://schemas.microsoft.com/office/powerpoint/2010/main" val="53765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75D7-1272-994F-82B5-5E4DFA5B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Turnstile Fluctuation By Time of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B4B94D7-0EF8-B648-9541-8B860DDD3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87120"/>
            <a:ext cx="5181600" cy="262834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39622-04C7-254D-9171-5F8173718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88852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street team placement to gather names and email addresses of those who will attend gala and contribute to cause.</a:t>
            </a:r>
          </a:p>
        </p:txBody>
      </p:sp>
    </p:spTree>
    <p:extLst>
      <p:ext uri="{BB962C8B-B14F-4D97-AF65-F5344CB8AC3E}">
        <p14:creationId xmlns:p14="http://schemas.microsoft.com/office/powerpoint/2010/main" val="284710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DF9-91CB-004E-9268-48D7784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What We Did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AA8199CA-3FAD-4A48-AFED-40CF7827A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27" y="1356719"/>
            <a:ext cx="3725344" cy="51361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C1191-B642-664E-897F-3284B88AC338}"/>
              </a:ext>
            </a:extLst>
          </p:cNvPr>
          <p:cNvSpPr txBox="1"/>
          <p:nvPr/>
        </p:nvSpPr>
        <p:spPr>
          <a:xfrm>
            <a:off x="6518030" y="1690688"/>
            <a:ext cx="4941033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Four weeks of July 2019 MTA turnstile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472 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20.7M NYC metro area residents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147333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3A0ED4-1827-DF43-A75C-5FC69EFD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86844"/>
            <a:ext cx="10515600" cy="2628900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6C5ED14-6488-3F48-AB8C-4A7CEFEB6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1471571"/>
            <a:ext cx="11066584" cy="39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71364-A362-9441-B34B-8388CBF4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569" y="574524"/>
            <a:ext cx="7244862" cy="5708952"/>
          </a:xfrm>
        </p:spPr>
      </p:pic>
    </p:spTree>
    <p:extLst>
      <p:ext uri="{BB962C8B-B14F-4D97-AF65-F5344CB8AC3E}">
        <p14:creationId xmlns:p14="http://schemas.microsoft.com/office/powerpoint/2010/main" val="15019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8BD0-71B9-EC4A-850A-8C8753B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09599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3E4DB9-C3E3-074E-A250-C44D9B797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5774" y="-171342"/>
            <a:ext cx="8223942" cy="4111971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B7484C1-E90B-5548-9637-864DD5AB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5094" y="3843627"/>
            <a:ext cx="6903095" cy="2840202"/>
          </a:xfrm>
        </p:spPr>
      </p:pic>
    </p:spTree>
    <p:extLst>
      <p:ext uri="{BB962C8B-B14F-4D97-AF65-F5344CB8AC3E}">
        <p14:creationId xmlns:p14="http://schemas.microsoft.com/office/powerpoint/2010/main" val="361941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D923-7516-064C-9F06-3A03473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257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</a:t>
            </a:r>
            <a:br>
              <a:rPr lang="en-US" sz="2800" dirty="0"/>
            </a:br>
            <a:r>
              <a:rPr lang="en-US" sz="2800" dirty="0"/>
              <a:t>Time During The Week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C824DFF-787E-7A40-9095-0F75A851A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81902" y="304800"/>
            <a:ext cx="6952514" cy="33963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6CE37C-437C-0C4B-9781-5BE37F5DA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941" y="4027714"/>
            <a:ext cx="6433032" cy="2590800"/>
          </a:xfrm>
        </p:spPr>
      </p:pic>
    </p:spTree>
    <p:extLst>
      <p:ext uri="{BB962C8B-B14F-4D97-AF65-F5344CB8AC3E}">
        <p14:creationId xmlns:p14="http://schemas.microsoft.com/office/powerpoint/2010/main" val="370088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10" y="2785738"/>
            <a:ext cx="4330527" cy="32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</TotalTime>
  <Words>333</Words>
  <Application>Microsoft Macintosh PowerPoint</Application>
  <PresentationFormat>Widescreen</PresentationFormat>
  <Paragraphs>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Office Theme</vt:lpstr>
      <vt:lpstr>Women Tech Women Yes  Summer Gala Engagement</vt:lpstr>
      <vt:lpstr>Agenda</vt:lpstr>
      <vt:lpstr>Objective</vt:lpstr>
      <vt:lpstr>What We Did</vt:lpstr>
      <vt:lpstr>PowerPoint Presentation</vt:lpstr>
      <vt:lpstr>PowerPoint Presentation</vt:lpstr>
      <vt:lpstr>Turnstile Fluctuation By Day</vt:lpstr>
      <vt:lpstr>Turnstile Fluctuation By  Time During The Week</vt:lpstr>
      <vt:lpstr>Location, Location, Location</vt:lpstr>
      <vt:lpstr>Show me the Money!</vt:lpstr>
      <vt:lpstr>Median Household Income by Subway Station:  10,000 Foot Overview</vt:lpstr>
      <vt:lpstr>PowerPoint Presentation</vt:lpstr>
      <vt:lpstr>World Trade Center Station Highest Median Household Income</vt:lpstr>
      <vt:lpstr>Location, Location, Location</vt:lpstr>
      <vt:lpstr>The Flatiron district:  NYC’s tech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APPENDIX</vt:lpstr>
      <vt:lpstr>PowerPoint Presentation</vt:lpstr>
      <vt:lpstr>Turnstile Fluctuation By Time of 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Tech Women Yes  Summer Gala Engagement</dc:title>
  <dc:creator>Chuck Cao</dc:creator>
  <cp:lastModifiedBy>Joshua Mailman</cp:lastModifiedBy>
  <cp:revision>79</cp:revision>
  <cp:lastPrinted>2021-01-09T19:54:51Z</cp:lastPrinted>
  <dcterms:created xsi:type="dcterms:W3CDTF">2021-01-08T01:17:24Z</dcterms:created>
  <dcterms:modified xsi:type="dcterms:W3CDTF">2021-01-09T21:04:38Z</dcterms:modified>
</cp:coreProperties>
</file>